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3"/><Relationship Target="../media/image00.jpg" Type="http://schemas.openxmlformats.org/officeDocument/2006/relationships/image" Id="rId6"/><Relationship Target="http://youtube.com/v/lNiwZQ69ndM" Type="http://schemas.openxmlformats.org/officeDocument/2006/relationships/hyperlink" TargetMode="External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gif" Type="http://schemas.openxmlformats.org/officeDocument/2006/relationships/image" Id="rId4"/><Relationship Target="../media/image03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4"/><Relationship Target="../media/image03.jpg" Type="http://schemas.openxmlformats.org/officeDocument/2006/relationships/image" Id="rId3"/><Relationship Target="../media/image06.png" Type="http://schemas.openxmlformats.org/officeDocument/2006/relationships/image" Id="rId6"/><Relationship Target="../media/image04.pn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/>
        </p:nvSpPr>
        <p:spPr>
          <a:xfrm>
            <a:off y="313250" x="548200"/>
            <a:ext cy="2360699" cx="83234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7200" lang="en-GB">
                <a:latin typeface="Crushed"/>
                <a:ea typeface="Crushed"/>
                <a:cs typeface="Crushed"/>
                <a:sym typeface="Crushed"/>
              </a:rPr>
              <a:t>Deep-level gold mining on the Witwatersrand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y="4486800" x="3291250"/>
            <a:ext cy="1123799" cx="2837400"/>
          </a:xfrm>
          <a:prstGeom prst="rect">
            <a:avLst/>
          </a:prstGeom>
          <a:solidFill>
            <a:srgbClr val="D89F39">
              <a:alpha val="62690"/>
            </a:srgbClr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7200" lang="en-GB">
                <a:solidFill>
                  <a:srgbClr val="FFFFFF"/>
                </a:solidFill>
                <a:latin typeface="Crushed"/>
                <a:ea typeface="Crushed"/>
                <a:cs typeface="Crushed"/>
                <a:sym typeface="Crushed"/>
              </a:rPr>
              <a:t>Grade 8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/>
        </p:nvSpPr>
        <p:spPr>
          <a:xfrm>
            <a:off y="160850" x="548200"/>
            <a:ext cy="1187100" cx="83234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7200" lang="en-GB">
                <a:latin typeface="Crushed"/>
                <a:ea typeface="Crushed"/>
                <a:cs typeface="Crushed"/>
                <a:sym typeface="Crushed"/>
              </a:rPr>
              <a:t>Why gold is valuable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y="1510125" x="548200"/>
            <a:ext cy="3520499" cx="82718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Mined for centuries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Rare metal - can’t rust / corrode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malleable metal - can be molded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never loses its shine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conducts heat and electricity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artwork &amp; jewellery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/>
        </p:nvSpPr>
        <p:spPr>
          <a:xfrm>
            <a:off y="160850" x="548200"/>
            <a:ext cy="2330399" cx="83234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7200" lang="en-GB">
                <a:latin typeface="Crushed"/>
                <a:ea typeface="Crushed"/>
                <a:cs typeface="Crushed"/>
                <a:sym typeface="Crushed"/>
              </a:rPr>
              <a:t>Symbol of wealth 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7200" lang="en-GB">
                <a:latin typeface="Crushed"/>
                <a:ea typeface="Crushed"/>
                <a:cs typeface="Crushed"/>
                <a:sym typeface="Crushed"/>
              </a:rPr>
              <a:t>and power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046350" x="2891375"/>
            <a:ext cy="3361225" cx="336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/>
        </p:nvSpPr>
        <p:spPr>
          <a:xfrm>
            <a:off y="160850" x="548200"/>
            <a:ext cy="1187100" cx="83234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7200" lang="en-GB">
                <a:latin typeface="Crushed"/>
                <a:ea typeface="Crushed"/>
                <a:cs typeface="Crushed"/>
                <a:sym typeface="Crushed"/>
              </a:rPr>
              <a:t>gold in witwatersrand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y="1510125" x="548200"/>
            <a:ext cy="4068599" cx="82718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used by Africans for centuries before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only mined the pockets close to earth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it ran out - thought it was exhausted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1886 - new gold reef on Langlaagte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Prospectors came from all over to find gold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It changed South Africa forever...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/>
        </p:nvSpPr>
        <p:spPr>
          <a:xfrm>
            <a:off y="160850" x="548200"/>
            <a:ext cy="1187100" cx="83234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7200" lang="en-GB">
                <a:latin typeface="Crushed"/>
                <a:ea typeface="Crushed"/>
                <a:cs typeface="Crushed"/>
                <a:sym typeface="Crushed"/>
              </a:rPr>
              <a:t>gold in witwatersrand</a:t>
            </a:r>
          </a:p>
        </p:txBody>
      </p:sp>
      <p:sp>
        <p:nvSpPr>
          <p:cNvPr id="48" name="Shape 48">
            <a:hlinkClick r:id="rId5"/>
          </p:cNvPr>
          <p:cNvSpPr/>
          <p:nvPr/>
        </p:nvSpPr>
        <p:spPr>
          <a:xfrm>
            <a:off y="1493275" x="1520425"/>
            <a:ext cy="4941549" cx="6588725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/>
        </p:nvSpPr>
        <p:spPr>
          <a:xfrm>
            <a:off y="160850" x="548200"/>
            <a:ext cy="1187100" cx="83234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7200" lang="en-GB">
                <a:latin typeface="Crushed"/>
                <a:ea typeface="Crushed"/>
                <a:cs typeface="Crushed"/>
                <a:sym typeface="Crushed"/>
              </a:rPr>
              <a:t>gold in witwatersrand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497755" x="1879375"/>
            <a:ext cy="4861425" cx="5508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/>
        </p:nvSpPr>
        <p:spPr>
          <a:xfrm>
            <a:off y="160850" x="548200"/>
            <a:ext cy="1187100" cx="83234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7200" lang="en-GB">
                <a:latin typeface="Crushed"/>
                <a:ea typeface="Crushed"/>
                <a:cs typeface="Crushed"/>
                <a:sym typeface="Crushed"/>
              </a:rPr>
              <a:t>how gold is mined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1510125" x="548200"/>
            <a:ext cy="3462599" cx="82718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discovered in ancient rocks ( 2 000 mil)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not concentrated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need to excavate tons of rock to produce small amounts of gold</a:t>
            </a:r>
          </a:p>
          <a:p>
            <a:pPr rtl="0" lvl="0" indent="-457200" marL="457200">
              <a:spcBef>
                <a:spcPts val="0"/>
              </a:spcBef>
              <a:buClr>
                <a:srgbClr val="000000"/>
              </a:buClr>
              <a:buSzPct val="100000"/>
              <a:buFont typeface="Actor"/>
              <a:buChar char="●"/>
            </a:pPr>
            <a:r>
              <a:rPr sz="3600" lang="en-GB">
                <a:latin typeface="Actor"/>
                <a:ea typeface="Actor"/>
                <a:cs typeface="Actor"/>
                <a:sym typeface="Actor"/>
              </a:rPr>
              <a:t>deep-level mining needed new technology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893999">
            <a:off y="2234199" x="1441300"/>
            <a:ext cy="3486150" cx="4762500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66" name="Shape 66"/>
          <p:cNvSpPr txBox="1"/>
          <p:nvPr/>
        </p:nvSpPr>
        <p:spPr>
          <a:xfrm>
            <a:off y="160850" x="548200"/>
            <a:ext cy="1187100" cx="8323499"/>
          </a:xfrm>
          <a:prstGeom prst="rect">
            <a:avLst/>
          </a:prstGeom>
          <a:solidFill>
            <a:schemeClr val="accent2"/>
          </a:solidFill>
          <a:ln w="38100" cap="flat">
            <a:solidFill>
              <a:schemeClr val="lt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7200" lang="en-GB">
                <a:latin typeface="Crushed"/>
                <a:ea typeface="Crushed"/>
                <a:cs typeface="Crushed"/>
                <a:sym typeface="Crushed"/>
              </a:rPr>
              <a:t>how gold is mined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420000">
            <a:off y="1734449" x="132274"/>
            <a:ext cy="4854249" cx="3224599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68" name="Shape 6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269999">
            <a:off y="1834150" x="5529174"/>
            <a:ext cy="4286249" cx="3543299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